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Average"/>
      <p:regular r:id="rId17"/>
    </p:embeddedFont>
    <p:embeddedFont>
      <p:font typeface="Oswald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355C1A6-3C7B-4B05-9D72-55FA1AFD9C5D}">
  <a:tblStyle styleId="{9355C1A6-3C7B-4B05-9D72-55FA1AFD9C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Average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Oswald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Oswald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1f93af9b8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1f93af9b8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1f93af9b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1f93af9b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21cf6a716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21cf6a716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1f93af9b8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1f93af9b8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1f93af9b8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1f93af9b8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21cf6a7164_0_9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21cf6a7164_0_9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f93af9b8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1f93af9b8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21cf6a7164_0_9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21cf6a7164_0_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4c834601d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4c834601d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basketball-reference.com/" TargetMode="External"/><Relationship Id="rId4" Type="http://schemas.openxmlformats.org/officeDocument/2006/relationships/hyperlink" Target="https://www.nba.com/stats/lineups/advanced/?Season=2020-21&amp;SeasonType=Regular%20Season" TargetMode="External"/><Relationship Id="rId5" Type="http://schemas.openxmlformats.org/officeDocument/2006/relationships/hyperlink" Target="https://www.sportslogos.net/teams/list_by_league/6/National_Basketball_Association/NBA/logos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7.png"/><Relationship Id="rId7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4.png"/><Relationship Id="rId6" Type="http://schemas.openxmlformats.org/officeDocument/2006/relationships/image" Target="../media/image3.png"/><Relationship Id="rId7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 NBA Players by Shooting Efficiency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Abhi Joshi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https://www.basketball-reference.com</a:t>
            </a:r>
            <a:r>
              <a:rPr lang="en">
                <a:solidFill>
                  <a:schemeClr val="accent5"/>
                </a:solidFill>
              </a:rPr>
              <a:t>/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https://www.nba.com/stats/lineups/advanced/?Season=2020-21&amp;SeasonType=Regular%20Season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https://www.sportslogos.net/teams/list_by_league/6/National_Basketball_Association/NBA/logos/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Clustering and why did I choose this?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Unsupervised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Machine Learning Algorithm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Grouping a set of objects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K-means Clustering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Increased emphasis on 5-out principles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9026" y="2571750"/>
            <a:ext cx="4005924" cy="244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AutoNum type="arabicPeriod"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Scrape data for shooting percentages of all NBA players from basketball reference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AutoNum type="arabicPeriod"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wrangling and cleaning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AutoNum type="arabicPeriod"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Try different values for k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AutoNum type="arabicPeriod"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Analyze and visualize data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AutoNum type="arabicPeriod"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Determine relevant features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AutoNum type="arabicPeriod"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Run K-Means algorithm to classify players into groups by shooting efficiency and capability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AutoNum type="arabicPeriod"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Find the most efficient lineups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AutoNum type="arabicPeriod"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Analyze correlation between spacing and offensive efficiency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Scoring Process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Non-spacer(Below Average) = 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Semi-spacer(Average) = 0.5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Spacer(Good or Great) = 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Players played at least 20 games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 Clusters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0060" y="1279050"/>
            <a:ext cx="4935967" cy="328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players in each group: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41875" y="1070525"/>
            <a:ext cx="2290200" cy="37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Below Average (0)</a:t>
            </a:r>
            <a:endParaRPr sz="12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97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ial"/>
              <a:buChar char="-"/>
            </a:pPr>
            <a:r>
              <a:rPr lang="en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 Simmons</a:t>
            </a:r>
            <a:endParaRPr sz="12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97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ial"/>
              <a:buChar char="-"/>
            </a:pPr>
            <a:r>
              <a:rPr lang="en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Rudy Gobert</a:t>
            </a:r>
            <a:endParaRPr sz="12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97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ial"/>
              <a:buChar char="-"/>
            </a:pPr>
            <a:r>
              <a:rPr lang="en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Bam Adebayo</a:t>
            </a:r>
            <a:endParaRPr sz="12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97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ial"/>
              <a:buChar char="-"/>
            </a:pPr>
            <a:r>
              <a:rPr lang="en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Steven Adams</a:t>
            </a:r>
            <a:endParaRPr sz="12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97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ial"/>
              <a:buChar char="-"/>
            </a:pPr>
            <a:r>
              <a:rPr lang="en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DeAndre Ayton</a:t>
            </a:r>
            <a:endParaRPr sz="12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97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ial"/>
              <a:buChar char="-"/>
            </a:pPr>
            <a:r>
              <a:rPr lang="en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Zion Williamson</a:t>
            </a:r>
            <a:endParaRPr sz="12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97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ial"/>
              <a:buChar char="-"/>
            </a:pPr>
            <a:r>
              <a:rPr lang="en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Jarrett Allen</a:t>
            </a:r>
            <a:endParaRPr sz="12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97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ial"/>
              <a:buChar char="-"/>
            </a:pPr>
            <a:r>
              <a:rPr lang="en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Clint Capela</a:t>
            </a:r>
            <a:endParaRPr sz="12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Average (0.5)</a:t>
            </a:r>
            <a:endParaRPr sz="12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97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ial"/>
              <a:buChar char="-"/>
            </a:pPr>
            <a:r>
              <a:rPr lang="en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 Morant</a:t>
            </a:r>
            <a:endParaRPr sz="12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97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ial"/>
              <a:buChar char="-"/>
            </a:pPr>
            <a:r>
              <a:rPr lang="en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Joel Embiid</a:t>
            </a:r>
            <a:endParaRPr sz="12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97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ial"/>
              <a:buChar char="-"/>
            </a:pPr>
            <a:r>
              <a:rPr lang="en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Jimmy Butler</a:t>
            </a:r>
            <a:endParaRPr sz="12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97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ial"/>
              <a:buChar char="-"/>
            </a:pPr>
            <a:r>
              <a:rPr lang="en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Draymond Green</a:t>
            </a:r>
            <a:endParaRPr sz="12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97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ial"/>
              <a:buChar char="-"/>
            </a:pPr>
            <a:r>
              <a:rPr lang="en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Russell Westbrook</a:t>
            </a:r>
            <a:endParaRPr sz="12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97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ial"/>
              <a:buChar char="-"/>
            </a:pPr>
            <a:r>
              <a:rPr lang="en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Anthony Davis</a:t>
            </a:r>
            <a:endParaRPr sz="12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97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ial"/>
              <a:buChar char="-"/>
            </a:pPr>
            <a:r>
              <a:rPr lang="en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Giannis Antetokounmpo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4650" y="2990825"/>
            <a:ext cx="2499702" cy="1662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 rotWithShape="1">
          <a:blip r:embed="rId4">
            <a:alphaModFix/>
          </a:blip>
          <a:srcRect b="0" l="15016" r="0" t="0"/>
          <a:stretch/>
        </p:blipFill>
        <p:spPr>
          <a:xfrm>
            <a:off x="2343125" y="1233549"/>
            <a:ext cx="2465701" cy="1639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6125" y="3056875"/>
            <a:ext cx="2499701" cy="1666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 rotWithShape="1">
          <a:blip r:embed="rId6">
            <a:alphaModFix/>
          </a:blip>
          <a:srcRect b="0" l="15016" r="0" t="0"/>
          <a:stretch/>
        </p:blipFill>
        <p:spPr>
          <a:xfrm>
            <a:off x="6544650" y="1176954"/>
            <a:ext cx="2499702" cy="165464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4771100" y="1176950"/>
            <a:ext cx="2103900" cy="3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</a:rPr>
              <a:t>Good (1)</a:t>
            </a:r>
            <a:endParaRPr sz="1250">
              <a:solidFill>
                <a:schemeClr val="dk1"/>
              </a:solidFill>
            </a:endParaRPr>
          </a:p>
          <a:p>
            <a:pPr indent="-30797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-"/>
            </a:pPr>
            <a:r>
              <a:rPr lang="en" sz="1250">
                <a:solidFill>
                  <a:schemeClr val="dk1"/>
                </a:solidFill>
              </a:rPr>
              <a:t>Kevin Durant</a:t>
            </a:r>
            <a:endParaRPr sz="1250">
              <a:solidFill>
                <a:schemeClr val="dk1"/>
              </a:solidFill>
            </a:endParaRPr>
          </a:p>
          <a:p>
            <a:pPr indent="-30797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-"/>
            </a:pPr>
            <a:r>
              <a:rPr lang="en" sz="1250">
                <a:solidFill>
                  <a:schemeClr val="dk1"/>
                </a:solidFill>
              </a:rPr>
              <a:t>Jayson Tatum</a:t>
            </a:r>
            <a:endParaRPr sz="1250">
              <a:solidFill>
                <a:schemeClr val="dk1"/>
              </a:solidFill>
            </a:endParaRPr>
          </a:p>
          <a:p>
            <a:pPr indent="-30797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-"/>
            </a:pPr>
            <a:r>
              <a:rPr lang="en" sz="1250">
                <a:solidFill>
                  <a:schemeClr val="dk1"/>
                </a:solidFill>
              </a:rPr>
              <a:t>Devin Booker</a:t>
            </a:r>
            <a:endParaRPr sz="1250">
              <a:solidFill>
                <a:schemeClr val="dk1"/>
              </a:solidFill>
            </a:endParaRPr>
          </a:p>
          <a:p>
            <a:pPr indent="-30797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-"/>
            </a:pPr>
            <a:r>
              <a:rPr lang="en" sz="1250">
                <a:solidFill>
                  <a:schemeClr val="dk1"/>
                </a:solidFill>
              </a:rPr>
              <a:t>Kawhi Leonard</a:t>
            </a:r>
            <a:endParaRPr sz="1250">
              <a:solidFill>
                <a:schemeClr val="dk1"/>
              </a:solidFill>
            </a:endParaRPr>
          </a:p>
          <a:p>
            <a:pPr indent="-30797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-"/>
            </a:pPr>
            <a:r>
              <a:rPr lang="en" sz="1250">
                <a:solidFill>
                  <a:schemeClr val="dk1"/>
                </a:solidFill>
              </a:rPr>
              <a:t>Zach LaVine </a:t>
            </a:r>
            <a:endParaRPr sz="1250">
              <a:solidFill>
                <a:schemeClr val="dk1"/>
              </a:solidFill>
            </a:endParaRPr>
          </a:p>
          <a:p>
            <a:pPr indent="-30797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-"/>
            </a:pPr>
            <a:r>
              <a:rPr lang="en" sz="1250">
                <a:solidFill>
                  <a:schemeClr val="dk1"/>
                </a:solidFill>
              </a:rPr>
              <a:t>Chris Paul</a:t>
            </a:r>
            <a:endParaRPr sz="1250">
              <a:solidFill>
                <a:schemeClr val="dk1"/>
              </a:solidFill>
            </a:endParaRPr>
          </a:p>
          <a:p>
            <a:pPr indent="-30797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-"/>
            </a:pPr>
            <a:r>
              <a:rPr lang="en" sz="1250">
                <a:solidFill>
                  <a:schemeClr val="dk1"/>
                </a:solidFill>
              </a:rPr>
              <a:t>LeBron James</a:t>
            </a:r>
            <a:endParaRPr sz="1250">
              <a:solidFill>
                <a:schemeClr val="dk1"/>
              </a:solidFill>
            </a:endParaRPr>
          </a:p>
          <a:p>
            <a:pPr indent="-30797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-"/>
            </a:pPr>
            <a:r>
              <a:rPr lang="en" sz="1250">
                <a:solidFill>
                  <a:schemeClr val="dk1"/>
                </a:solidFill>
              </a:rPr>
              <a:t>Paul George</a:t>
            </a:r>
            <a:endParaRPr sz="12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</a:rPr>
              <a:t>Great (1)</a:t>
            </a:r>
            <a:endParaRPr sz="1250">
              <a:solidFill>
                <a:schemeClr val="dk1"/>
              </a:solidFill>
            </a:endParaRPr>
          </a:p>
          <a:p>
            <a:pPr indent="-30797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-"/>
            </a:pPr>
            <a:r>
              <a:rPr lang="en" sz="1250">
                <a:solidFill>
                  <a:schemeClr val="dk1"/>
                </a:solidFill>
              </a:rPr>
              <a:t>Stephen Curry</a:t>
            </a:r>
            <a:endParaRPr sz="1250">
              <a:solidFill>
                <a:schemeClr val="dk1"/>
              </a:solidFill>
            </a:endParaRPr>
          </a:p>
          <a:p>
            <a:pPr indent="-30797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-"/>
            </a:pPr>
            <a:r>
              <a:rPr lang="en" sz="1250">
                <a:solidFill>
                  <a:schemeClr val="dk1"/>
                </a:solidFill>
              </a:rPr>
              <a:t>Damian Lillard</a:t>
            </a:r>
            <a:endParaRPr sz="1250">
              <a:solidFill>
                <a:schemeClr val="dk1"/>
              </a:solidFill>
            </a:endParaRPr>
          </a:p>
          <a:p>
            <a:pPr indent="-30797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-"/>
            </a:pPr>
            <a:r>
              <a:rPr lang="en" sz="1250">
                <a:solidFill>
                  <a:schemeClr val="dk1"/>
                </a:solidFill>
              </a:rPr>
              <a:t>Seth Curry</a:t>
            </a:r>
            <a:endParaRPr sz="1250">
              <a:solidFill>
                <a:schemeClr val="dk1"/>
              </a:solidFill>
            </a:endParaRPr>
          </a:p>
          <a:p>
            <a:pPr indent="-30797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-"/>
            </a:pPr>
            <a:r>
              <a:rPr lang="en" sz="1250">
                <a:solidFill>
                  <a:schemeClr val="dk1"/>
                </a:solidFill>
              </a:rPr>
              <a:t>Buddy Hield</a:t>
            </a:r>
            <a:endParaRPr sz="1250">
              <a:solidFill>
                <a:schemeClr val="dk1"/>
              </a:solidFill>
            </a:endParaRPr>
          </a:p>
          <a:p>
            <a:pPr indent="-30797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-"/>
            </a:pPr>
            <a:r>
              <a:rPr lang="en" sz="1250">
                <a:solidFill>
                  <a:schemeClr val="dk1"/>
                </a:solidFill>
              </a:rPr>
              <a:t>Joe Harris</a:t>
            </a:r>
            <a:endParaRPr sz="1250">
              <a:solidFill>
                <a:schemeClr val="dk1"/>
              </a:solidFill>
            </a:endParaRPr>
          </a:p>
          <a:p>
            <a:pPr indent="-30797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-"/>
            </a:pPr>
            <a:r>
              <a:rPr lang="en" sz="1250">
                <a:solidFill>
                  <a:schemeClr val="dk1"/>
                </a:solidFill>
              </a:rPr>
              <a:t>Gary Trent Jr.</a:t>
            </a:r>
            <a:endParaRPr sz="1250">
              <a:solidFill>
                <a:schemeClr val="dk1"/>
              </a:solidFill>
            </a:endParaRPr>
          </a:p>
          <a:p>
            <a:pPr indent="-30797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-"/>
            </a:pPr>
            <a:r>
              <a:rPr lang="en" sz="1250">
                <a:solidFill>
                  <a:schemeClr val="dk1"/>
                </a:solidFill>
              </a:rPr>
              <a:t>D’Angelo Russell</a:t>
            </a:r>
            <a:endParaRPr sz="125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Statistics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56950" y="1115525"/>
            <a:ext cx="3851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Average Field Goal Distance(FGDist)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3-Point Percentage(3PPct)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3-Point Attempt Percentage(3PAPct)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1576" y="1234701"/>
            <a:ext cx="4883225" cy="348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725" y="949875"/>
            <a:ext cx="5633725" cy="394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Efficient Lineups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867300" y="1152500"/>
            <a:ext cx="796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Highest offensive rating for most 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played lineups in the regular season for playoff teams from 2021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1" name="Google Shape;111;p20"/>
          <p:cNvGraphicFramePr/>
          <p:nvPr/>
        </p:nvGraphicFramePr>
        <p:xfrm>
          <a:off x="933538" y="1497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{9355C1A6-3C7B-4B05-9D72-55FA1AFD9C5D}</a:tableStyleId>
              </a:tblPr>
              <a:tblGrid>
                <a:gridCol w="625800"/>
                <a:gridCol w="3990850"/>
                <a:gridCol w="1197425"/>
                <a:gridCol w="146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Team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Lineup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Spacing Score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Offensive Rating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Murray, Barton, Porter Jr. Millsap, Jokic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4.5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124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Doncic, Richardson, Finney-Smith, Porzingis, Kleber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123.7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Beverley, George, Leonard, Batum, Ibaka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4.5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118.3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Lillard, McCollum, Powell, Covington, Nurkic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118.1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Holiday, DiVincenzo, Middleton, Antetokounmpo, Lopez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117.7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525" y="1878775"/>
            <a:ext cx="625800" cy="3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3525" y="2274975"/>
            <a:ext cx="625800" cy="41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525" y="2673063"/>
            <a:ext cx="625800" cy="37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3525" y="3484600"/>
            <a:ext cx="625800" cy="375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3525" y="3048300"/>
            <a:ext cx="625800" cy="45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Least Efficient Lineups</a:t>
            </a:r>
            <a:endParaRPr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837150" y="1152475"/>
            <a:ext cx="799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Lowest offensive rating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most played lineups in the regular season for playoff teams from 2021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3" name="Google Shape;123;p21"/>
          <p:cNvGraphicFramePr/>
          <p:nvPr/>
        </p:nvGraphicFramePr>
        <p:xfrm>
          <a:off x="933538" y="1497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{9355C1A6-3C7B-4B05-9D72-55FA1AFD9C5D}</a:tableStyleId>
              </a:tblPr>
              <a:tblGrid>
                <a:gridCol w="625800"/>
                <a:gridCol w="3990850"/>
                <a:gridCol w="1197425"/>
                <a:gridCol w="146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Team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Lineup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Spacing Score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Offensive Rating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Simmons, Curry, Green, Harris, Embiid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117.7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Nunn, Robinson, Butler, Ariza, Adebayo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3.5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116.7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Young, Huerter, Reddish, Collins, Capela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3.5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114.4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Payton, Bullock, Barrett, Randle, Noel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Westbrook, Beal, Mathews, Hachimura, Len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550" y="1878775"/>
            <a:ext cx="625800" cy="3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3550" y="2274975"/>
            <a:ext cx="625800" cy="3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550" y="2671175"/>
            <a:ext cx="625800" cy="3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3550" y="3067375"/>
            <a:ext cx="625800" cy="41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3550" y="3484575"/>
            <a:ext cx="625800" cy="37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